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3E7"/>
    <a:srgbClr val="08720D"/>
    <a:srgbClr val="0033A0"/>
    <a:srgbClr val="CF45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25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93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6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2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3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62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8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8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61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9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91824-F446-4596-B12E-DF16ADEEB9AD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F9DD4-3A74-4E71-B551-E10B34E0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3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3" descr="A picture containing indoor, building, bathroom, white&#10;&#10;Description automatically generated">
            <a:extLst>
              <a:ext uri="{FF2B5EF4-FFF2-40B4-BE49-F238E27FC236}">
                <a16:creationId xmlns="" xmlns:a16="http://schemas.microsoft.com/office/drawing/2014/main" id="{01711132-13A7-4DDC-9E6C-099EE0ABD8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" y="-9693"/>
            <a:ext cx="12192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92" t="42851" r="16579" b="32716"/>
          <a:stretch/>
        </p:blipFill>
        <p:spPr bwMode="auto">
          <a:xfrm>
            <a:off x="1940264" y="3963613"/>
            <a:ext cx="1676933" cy="156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6" t="46009" r="67553" b="33120"/>
          <a:stretch/>
        </p:blipFill>
        <p:spPr bwMode="auto">
          <a:xfrm>
            <a:off x="1875051" y="763115"/>
            <a:ext cx="978195" cy="112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73894" y="1735974"/>
            <a:ext cx="1596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работодатель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875051" y="1964092"/>
            <a:ext cx="2288633" cy="1810206"/>
            <a:chOff x="6009826" y="777741"/>
            <a:chExt cx="2729308" cy="220282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89" t="21393" r="14999" b="9607"/>
            <a:stretch/>
          </p:blipFill>
          <p:spPr>
            <a:xfrm>
              <a:off x="6009826" y="777741"/>
              <a:ext cx="1839012" cy="177442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07" t="30454" r="42448" b="50381"/>
            <a:stretch/>
          </p:blipFill>
          <p:spPr bwMode="auto">
            <a:xfrm>
              <a:off x="6087596" y="1601947"/>
              <a:ext cx="723870" cy="880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165487" y="2531129"/>
              <a:ext cx="2573647" cy="449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органы СЗ</a:t>
              </a:r>
              <a:endParaRPr lang="ru-RU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087172" y="5531854"/>
            <a:ext cx="2389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ФСС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936" y="2937222"/>
            <a:ext cx="819350" cy="8193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312565" y="798964"/>
            <a:ext cx="5824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latin typeface="Liberation Serif" panose="02020603050405020304" pitchFamily="18" charset="0"/>
              </a:rPr>
              <a:t>направляет заявление с перечнем свободных рабочих мест, </a:t>
            </a:r>
            <a:r>
              <a:rPr lang="ru-RU" sz="1600" dirty="0" smtClean="0">
                <a:latin typeface="Liberation Serif" panose="02020603050405020304" pitchFamily="18" charset="0"/>
              </a:rPr>
              <a:t/>
            </a:r>
            <a:br>
              <a:rPr lang="ru-RU" sz="1600" dirty="0" smtClean="0">
                <a:latin typeface="Liberation Serif" panose="02020603050405020304" pitchFamily="18" charset="0"/>
              </a:rPr>
            </a:br>
            <a:r>
              <a:rPr lang="ru-RU" sz="1600" dirty="0" smtClean="0">
                <a:latin typeface="Liberation Serif" panose="02020603050405020304" pitchFamily="18" charset="0"/>
              </a:rPr>
              <a:t>на </a:t>
            </a:r>
            <a:r>
              <a:rPr lang="ru-RU" sz="1600" dirty="0">
                <a:latin typeface="Liberation Serif" panose="02020603050405020304" pitchFamily="18" charset="0"/>
              </a:rPr>
              <a:t>которые предполагается трудоустройство безработных, </a:t>
            </a:r>
            <a:r>
              <a:rPr lang="ru-RU" sz="1600" dirty="0" smtClean="0">
                <a:latin typeface="Liberation Serif" panose="02020603050405020304" pitchFamily="18" charset="0"/>
              </a:rPr>
              <a:t/>
            </a:r>
            <a:br>
              <a:rPr lang="ru-RU" sz="1600" dirty="0" smtClean="0">
                <a:latin typeface="Liberation Serif" panose="02020603050405020304" pitchFamily="18" charset="0"/>
              </a:rPr>
            </a:br>
            <a:r>
              <a:rPr lang="ru-RU" sz="1600" dirty="0" smtClean="0">
                <a:latin typeface="Liberation Serif" panose="02020603050405020304" pitchFamily="18" charset="0"/>
              </a:rPr>
              <a:t>в </a:t>
            </a:r>
            <a:r>
              <a:rPr lang="ru-RU" sz="1600" dirty="0">
                <a:latin typeface="Liberation Serif" panose="02020603050405020304" pitchFamily="18" charset="0"/>
              </a:rPr>
              <a:t>ЦЗН </a:t>
            </a:r>
            <a:r>
              <a:rPr lang="ru-RU" sz="1600" dirty="0" smtClean="0">
                <a:latin typeface="Liberation Serif" panose="02020603050405020304" pitchFamily="18" charset="0"/>
              </a:rPr>
              <a:t>с </a:t>
            </a:r>
            <a:r>
              <a:rPr lang="ru-RU" sz="1600" dirty="0">
                <a:latin typeface="Liberation Serif" panose="02020603050405020304" pitchFamily="18" charset="0"/>
              </a:rPr>
              <a:t>использованием ИАС ОБВ «Работа в России»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62753" y="3512448"/>
            <a:ext cx="6692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>
                <a:latin typeface="Liberation Serif" panose="02020603050405020304" pitchFamily="18" charset="0"/>
              </a:rPr>
              <a:t>в течение 3 рабочих дней с даты трудоустройства безработного </a:t>
            </a:r>
            <a:br>
              <a:rPr lang="ru-RU" sz="1600" dirty="0" smtClean="0">
                <a:latin typeface="Liberation Serif" panose="02020603050405020304" pitchFamily="18" charset="0"/>
              </a:rPr>
            </a:br>
            <a:r>
              <a:rPr lang="ru-RU" sz="1600" dirty="0" smtClean="0">
                <a:latin typeface="Liberation Serif" panose="02020603050405020304" pitchFamily="18" charset="0"/>
              </a:rPr>
              <a:t>направляет в ФСС сведения о работодателе и трудоустроенных гражданах</a:t>
            </a:r>
            <a:endParaRPr lang="ru-RU" sz="1600" dirty="0">
              <a:latin typeface="Liberation Serif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56370" y="5388161"/>
            <a:ext cx="62538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latin typeface="Liberation Serif" panose="02020603050405020304" pitchFamily="18" charset="0"/>
              </a:rPr>
              <a:t>идентифицирует </a:t>
            </a:r>
            <a:r>
              <a:rPr lang="ru-RU" sz="1600" dirty="0">
                <a:latin typeface="Liberation Serif" panose="02020603050405020304" pitchFamily="18" charset="0"/>
              </a:rPr>
              <a:t>трудоустроенных безработных граждан и факт их трудоустройства у </a:t>
            </a:r>
            <a:r>
              <a:rPr lang="ru-RU" sz="1600" dirty="0" smtClean="0">
                <a:latin typeface="Liberation Serif" panose="02020603050405020304" pitchFamily="18" charset="0"/>
              </a:rPr>
              <a:t>работодателя, </a:t>
            </a:r>
            <a:r>
              <a:rPr lang="ru-RU" sz="1600" dirty="0">
                <a:latin typeface="Liberation Serif" panose="02020603050405020304" pitchFamily="18" charset="0"/>
              </a:rPr>
              <a:t>в том числе путем запросов в ПФР и ФНС (по истечении первого месяца трудовых </a:t>
            </a:r>
            <a:r>
              <a:rPr lang="ru-RU" sz="1600" dirty="0" smtClean="0">
                <a:latin typeface="Liberation Serif" panose="02020603050405020304" pitchFamily="18" charset="0"/>
              </a:rPr>
              <a:t>отношений, третьего </a:t>
            </a:r>
            <a:r>
              <a:rPr lang="ru-RU" sz="1600" dirty="0">
                <a:latin typeface="Liberation Serif" panose="02020603050405020304" pitchFamily="18" charset="0"/>
              </a:rPr>
              <a:t>и </a:t>
            </a:r>
            <a:r>
              <a:rPr lang="ru-RU" sz="1600" dirty="0" smtClean="0">
                <a:latin typeface="Liberation Serif" panose="02020603050405020304" pitchFamily="18" charset="0"/>
              </a:rPr>
              <a:t>шестого)</a:t>
            </a:r>
            <a:endParaRPr lang="ru-RU" sz="1600" dirty="0">
              <a:latin typeface="Liberation Serif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78" y="130629"/>
            <a:ext cx="119960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69B3E7"/>
                </a:solidFill>
                <a:latin typeface="Liberation Serif" panose="02020603050405020304" pitchFamily="18" charset="0"/>
              </a:rPr>
              <a:t>Стимулирование найма безработных граждан (схема взаимодействия)</a:t>
            </a:r>
            <a:endParaRPr lang="ru-RU" sz="2600" b="1" dirty="0">
              <a:solidFill>
                <a:srgbClr val="69B3E7"/>
              </a:solidFill>
              <a:latin typeface="Liberation Serif" panose="02020603050405020304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3657217" y="3567211"/>
            <a:ext cx="362875" cy="1096445"/>
          </a:xfrm>
          <a:prstGeom prst="downArrow">
            <a:avLst/>
          </a:prstGeom>
          <a:solidFill>
            <a:srgbClr val="CF4520"/>
          </a:solidFill>
          <a:ln>
            <a:solidFill>
              <a:srgbClr val="CF4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513" y="4339633"/>
            <a:ext cx="1360184" cy="119696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7948" y="5649626"/>
            <a:ext cx="1159112" cy="1208374"/>
          </a:xfrm>
          <a:prstGeom prst="rect">
            <a:avLst/>
          </a:prstGeom>
        </p:spPr>
      </p:pic>
      <p:sp>
        <p:nvSpPr>
          <p:cNvPr id="32" name="Стрелка вниз 31"/>
          <p:cNvSpPr/>
          <p:nvPr/>
        </p:nvSpPr>
        <p:spPr>
          <a:xfrm rot="16200000">
            <a:off x="7044529" y="49947"/>
            <a:ext cx="362875" cy="6443696"/>
          </a:xfrm>
          <a:prstGeom prst="downArrow">
            <a:avLst/>
          </a:prstGeom>
          <a:solidFill>
            <a:srgbClr val="CF4520"/>
          </a:solidFill>
          <a:ln>
            <a:solidFill>
              <a:srgbClr val="CF4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004118" y="1986546"/>
            <a:ext cx="6276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>
                <a:latin typeface="Liberation Serif" panose="02020603050405020304" pitchFamily="18" charset="0"/>
              </a:rPr>
              <a:t>оказывают содействие в подборе необходимых работников из числа безработных граждан (приоритет ИТПР</a:t>
            </a:r>
            <a:r>
              <a:rPr lang="ru-RU" sz="1600" dirty="0" smtClean="0">
                <a:latin typeface="Liberation Serif" panose="02020603050405020304" pitchFamily="18" charset="0"/>
              </a:rPr>
              <a:t>)</a:t>
            </a:r>
            <a:endParaRPr lang="ru-RU" sz="1600" dirty="0">
              <a:latin typeface="Liberation Serif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9" name="Стрелка вниз 28"/>
          <p:cNvSpPr/>
          <p:nvPr/>
        </p:nvSpPr>
        <p:spPr>
          <a:xfrm rot="10800000">
            <a:off x="3716019" y="1442686"/>
            <a:ext cx="362875" cy="1185643"/>
          </a:xfrm>
          <a:prstGeom prst="downArrow">
            <a:avLst/>
          </a:prstGeom>
          <a:solidFill>
            <a:srgbClr val="CF4520"/>
          </a:solidFill>
          <a:ln>
            <a:solidFill>
              <a:srgbClr val="CF45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3806017" y="2628329"/>
            <a:ext cx="6474451" cy="0"/>
          </a:xfrm>
          <a:prstGeom prst="line">
            <a:avLst/>
          </a:prstGeom>
          <a:ln w="22225"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4033156" y="849086"/>
            <a:ext cx="362875" cy="1006114"/>
          </a:xfrm>
          <a:prstGeom prst="downArrow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4123153" y="849085"/>
            <a:ext cx="6131189" cy="0"/>
          </a:xfrm>
          <a:prstGeom prst="line">
            <a:avLst/>
          </a:prstGeom>
          <a:ln w="254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4033155" y="2669569"/>
            <a:ext cx="62473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600" dirty="0" smtClean="0">
                <a:latin typeface="Liberation Serif" panose="02020603050405020304" pitchFamily="18" charset="0"/>
              </a:rPr>
              <a:t>ежемесячно представляет информацию о численности трудоустроенных граждан в </a:t>
            </a:r>
            <a:r>
              <a:rPr lang="ru-RU" sz="1600" dirty="0" err="1" smtClean="0">
                <a:latin typeface="Liberation Serif" panose="02020603050405020304" pitchFamily="18" charset="0"/>
              </a:rPr>
              <a:t>Роструд</a:t>
            </a:r>
            <a:r>
              <a:rPr lang="ru-RU" sz="1600" dirty="0" smtClean="0">
                <a:latin typeface="Liberation Serif" panose="02020603050405020304" pitchFamily="18" charset="0"/>
              </a:rPr>
              <a:t> </a:t>
            </a:r>
            <a:endParaRPr lang="ru-RU" sz="1600" dirty="0">
              <a:latin typeface="Liberation Serif" panose="02020603050405020304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0254343" y="838153"/>
            <a:ext cx="1" cy="488488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10267405" y="2168434"/>
            <a:ext cx="0" cy="461836"/>
          </a:xfrm>
          <a:prstGeom prst="line">
            <a:avLst/>
          </a:prstGeom>
          <a:ln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4017182" y="2701531"/>
            <a:ext cx="2911" cy="668733"/>
          </a:xfrm>
          <a:prstGeom prst="line">
            <a:avLst/>
          </a:prstGeom>
          <a:ln w="25400"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3755208" y="3567211"/>
            <a:ext cx="6816293" cy="5755"/>
          </a:xfrm>
          <a:prstGeom prst="line">
            <a:avLst/>
          </a:prstGeom>
          <a:ln w="25400"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Прямоугольник 1024"/>
          <p:cNvSpPr/>
          <p:nvPr/>
        </p:nvSpPr>
        <p:spPr>
          <a:xfrm>
            <a:off x="4246157" y="4410457"/>
            <a:ext cx="59298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latin typeface="Liberation Serif" panose="02020603050405020304" pitchFamily="18" charset="0"/>
              </a:rPr>
              <a:t>проверяет работодателя и трудоустроенных безработных </a:t>
            </a:r>
            <a:r>
              <a:rPr lang="ru-RU" sz="1600" dirty="0" smtClean="0">
                <a:latin typeface="Liberation Serif" panose="02020603050405020304" pitchFamily="18" charset="0"/>
              </a:rPr>
              <a:t/>
            </a:r>
            <a:br>
              <a:rPr lang="ru-RU" sz="1600" dirty="0" smtClean="0">
                <a:latin typeface="Liberation Serif" panose="02020603050405020304" pitchFamily="18" charset="0"/>
              </a:rPr>
            </a:br>
            <a:r>
              <a:rPr lang="ru-RU" sz="1600" dirty="0" smtClean="0">
                <a:latin typeface="Liberation Serif" panose="02020603050405020304" pitchFamily="18" charset="0"/>
              </a:rPr>
              <a:t>на </a:t>
            </a:r>
            <a:r>
              <a:rPr lang="ru-RU" sz="1600" dirty="0">
                <a:latin typeface="Liberation Serif" panose="02020603050405020304" pitchFamily="18" charset="0"/>
              </a:rPr>
              <a:t>предмет включения их в базы </a:t>
            </a:r>
            <a:r>
              <a:rPr lang="ru-RU" sz="1600" dirty="0" smtClean="0">
                <a:latin typeface="Liberation Serif" panose="02020603050405020304" pitchFamily="18" charset="0"/>
              </a:rPr>
              <a:t>ЦЗН</a:t>
            </a:r>
            <a:endParaRPr lang="ru-RU" sz="1600" dirty="0">
              <a:latin typeface="Liberation Serif" panose="02020603050405020304" pitchFamily="18" charset="0"/>
            </a:endParaRPr>
          </a:p>
        </p:txBody>
      </p:sp>
      <p:sp>
        <p:nvSpPr>
          <p:cNvPr id="67" name="Стрелка вниз 66"/>
          <p:cNvSpPr/>
          <p:nvPr/>
        </p:nvSpPr>
        <p:spPr>
          <a:xfrm rot="10800000">
            <a:off x="3962753" y="4228029"/>
            <a:ext cx="362875" cy="792875"/>
          </a:xfrm>
          <a:prstGeom prst="downArrow">
            <a:avLst/>
          </a:prstGeom>
          <a:solidFill>
            <a:srgbClr val="08720D"/>
          </a:solidFill>
          <a:ln>
            <a:solidFill>
              <a:srgbClr val="087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28" name="Прямая соединительная линия 1027"/>
          <p:cNvCxnSpPr/>
          <p:nvPr/>
        </p:nvCxnSpPr>
        <p:spPr>
          <a:xfrm>
            <a:off x="4065812" y="5020904"/>
            <a:ext cx="6253845" cy="1"/>
          </a:xfrm>
          <a:prstGeom prst="line">
            <a:avLst/>
          </a:prstGeom>
          <a:ln w="25400">
            <a:solidFill>
              <a:srgbClr val="0872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Стрелка вниз 73"/>
          <p:cNvSpPr/>
          <p:nvPr/>
        </p:nvSpPr>
        <p:spPr>
          <a:xfrm rot="16200000">
            <a:off x="7106222" y="2098094"/>
            <a:ext cx="362875" cy="6443696"/>
          </a:xfrm>
          <a:prstGeom prst="downArrow">
            <a:avLst/>
          </a:prstGeom>
          <a:solidFill>
            <a:srgbClr val="08720D"/>
          </a:solidFill>
          <a:ln>
            <a:solidFill>
              <a:srgbClr val="087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4081404" y="5235084"/>
            <a:ext cx="0" cy="1260000"/>
          </a:xfrm>
          <a:prstGeom prst="line">
            <a:avLst/>
          </a:prstGeom>
          <a:ln w="25400">
            <a:solidFill>
              <a:srgbClr val="0872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единительная линия 1035"/>
          <p:cNvCxnSpPr/>
          <p:nvPr/>
        </p:nvCxnSpPr>
        <p:spPr>
          <a:xfrm>
            <a:off x="4078894" y="6491505"/>
            <a:ext cx="571483" cy="0"/>
          </a:xfrm>
          <a:prstGeom prst="line">
            <a:avLst/>
          </a:prstGeom>
          <a:ln>
            <a:solidFill>
              <a:srgbClr val="0872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4004118" y="2701531"/>
            <a:ext cx="571483" cy="0"/>
          </a:xfrm>
          <a:prstGeom prst="line">
            <a:avLst/>
          </a:prstGeom>
          <a:ln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Стрелка вниз 81"/>
          <p:cNvSpPr/>
          <p:nvPr/>
        </p:nvSpPr>
        <p:spPr>
          <a:xfrm rot="10800000">
            <a:off x="208727" y="1093173"/>
            <a:ext cx="362875" cy="4443422"/>
          </a:xfrm>
          <a:prstGeom prst="downArrow">
            <a:avLst/>
          </a:prstGeom>
          <a:solidFill>
            <a:srgbClr val="08720D"/>
          </a:solidFill>
          <a:ln>
            <a:solidFill>
              <a:srgbClr val="087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8" name="TextBox 1037"/>
          <p:cNvSpPr txBox="1"/>
          <p:nvPr/>
        </p:nvSpPr>
        <p:spPr>
          <a:xfrm>
            <a:off x="-84351" y="1234792"/>
            <a:ext cx="461665" cy="35333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>
                <a:latin typeface="Liberation Serif" panose="02020603050405020304" pitchFamily="18" charset="0"/>
              </a:rPr>
              <a:t>Предоставление субсидии / отказ</a:t>
            </a:r>
            <a:endParaRPr lang="ru-RU" dirty="0">
              <a:latin typeface="Liberation Serif" panose="02020603050405020304" pitchFamily="18" charset="0"/>
            </a:endParaRPr>
          </a:p>
        </p:txBody>
      </p:sp>
      <p:sp>
        <p:nvSpPr>
          <p:cNvPr id="84" name="Стрелка вниз 83"/>
          <p:cNvSpPr/>
          <p:nvPr/>
        </p:nvSpPr>
        <p:spPr>
          <a:xfrm>
            <a:off x="461089" y="1597019"/>
            <a:ext cx="362875" cy="4443422"/>
          </a:xfrm>
          <a:prstGeom prst="downArrow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0" name="Рисунок 10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" y="4262790"/>
            <a:ext cx="1125371" cy="1125371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 rot="10800000">
            <a:off x="711553" y="1589427"/>
            <a:ext cx="738664" cy="459775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>
                <a:latin typeface="Liberation Serif" panose="02020603050405020304" pitchFamily="18" charset="0"/>
              </a:rPr>
              <a:t>направляет заявление (не ранее чем через месяц после трудоустройства)</a:t>
            </a:r>
            <a:endParaRPr lang="ru-RU" dirty="0">
              <a:latin typeface="Liberation Serif" panose="02020603050405020304" pitchFamily="18" charset="0"/>
            </a:endParaRPr>
          </a:p>
        </p:txBody>
      </p:sp>
      <p:cxnSp>
        <p:nvCxnSpPr>
          <p:cNvPr id="1042" name="Прямая соединительная линия 1041"/>
          <p:cNvCxnSpPr/>
          <p:nvPr/>
        </p:nvCxnSpPr>
        <p:spPr>
          <a:xfrm>
            <a:off x="10571501" y="3572966"/>
            <a:ext cx="0" cy="530012"/>
          </a:xfrm>
          <a:prstGeom prst="line">
            <a:avLst/>
          </a:prstGeom>
          <a:ln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Прямая соединительная линия 1043"/>
          <p:cNvCxnSpPr/>
          <p:nvPr/>
        </p:nvCxnSpPr>
        <p:spPr>
          <a:xfrm>
            <a:off x="10306594" y="4624467"/>
            <a:ext cx="0" cy="396437"/>
          </a:xfrm>
          <a:prstGeom prst="line">
            <a:avLst/>
          </a:prstGeom>
          <a:ln>
            <a:solidFill>
              <a:srgbClr val="0872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513" y="2689229"/>
            <a:ext cx="1194702" cy="114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5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A picture containing indoor, building, bathroom, white&#10;&#10;Description automatically generated">
            <a:extLst>
              <a:ext uri="{FF2B5EF4-FFF2-40B4-BE49-F238E27FC236}">
                <a16:creationId xmlns="" xmlns:a16="http://schemas.microsoft.com/office/drawing/2014/main" id="{01711132-13A7-4DDC-9E6C-099EE0ABD8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" y="-9693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9E44AD5-4368-AB49-909C-BDAFEEBF78F1}"/>
              </a:ext>
            </a:extLst>
          </p:cNvPr>
          <p:cNvSpPr txBox="1"/>
          <p:nvPr/>
        </p:nvSpPr>
        <p:spPr>
          <a:xfrm>
            <a:off x="424815" y="62693"/>
            <a:ext cx="11196006" cy="538609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defTabSz="228600"/>
            <a:r>
              <a:rPr lang="ru-RU" sz="3200" dirty="0">
                <a:solidFill>
                  <a:schemeClr val="accent2"/>
                </a:solidFill>
                <a:latin typeface="Liberation Serif" panose="02020603050405020304" pitchFamily="18" charset="0"/>
              </a:rPr>
              <a:t>УСЛОВИЯ ПРОГРАММЫ</a:t>
            </a:r>
          </a:p>
        </p:txBody>
      </p:sp>
      <p:sp>
        <p:nvSpPr>
          <p:cNvPr id="18" name="востребованные компетенции и профессии">
            <a:extLst>
              <a:ext uri="{FF2B5EF4-FFF2-40B4-BE49-F238E27FC236}">
                <a16:creationId xmlns="" xmlns:a16="http://schemas.microsoft.com/office/drawing/2014/main" id="{CC0A3C0C-8722-7D4F-B61A-AC2173FD1C1B}"/>
              </a:ext>
            </a:extLst>
          </p:cNvPr>
          <p:cNvSpPr txBox="1"/>
          <p:nvPr/>
        </p:nvSpPr>
        <p:spPr>
          <a:xfrm>
            <a:off x="408641" y="543596"/>
            <a:ext cx="5371200" cy="3159839"/>
          </a:xfrm>
          <a:prstGeom prst="rect">
            <a:avLst/>
          </a:prstGeom>
          <a:ln w="1905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/>
          </a:lstStyle>
          <a:p>
            <a:pPr algn="just">
              <a:spcAft>
                <a:spcPts val="300"/>
              </a:spcAft>
            </a:pPr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</a:rPr>
              <a:t>Категории безработных</a:t>
            </a:r>
            <a:r>
              <a:rPr lang="ru-RU" dirty="0">
                <a:solidFill>
                  <a:schemeClr val="accent1"/>
                </a:solidFill>
                <a:latin typeface="Liberation Serif" panose="02020603050405020304" pitchFamily="18" charset="0"/>
              </a:rPr>
              <a:t>:</a:t>
            </a:r>
            <a:endParaRPr lang="ru-RU" dirty="0">
              <a:latin typeface="Liberation Serif" panose="02020603050405020304" pitchFamily="18" charset="0"/>
            </a:endParaRP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были зарегистрированы в качестве безработных в органах службы занятости на 01 января 2021 года;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на дату их направления для трудоустройства работодателю органами службы занятости являлись 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безработными;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н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а дату заключения трудового договора не имели работы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Liberation Serif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400" dirty="0">
              <a:latin typeface="Liberation Serif" panose="02020603050405020304" pitchFamily="18" charset="0"/>
            </a:endParaRPr>
          </a:p>
          <a:p>
            <a:r>
              <a:rPr lang="ru-RU" sz="1600" b="1" dirty="0">
                <a:solidFill>
                  <a:schemeClr val="accent2"/>
                </a:solidFill>
                <a:latin typeface="Liberation Serif" panose="02020603050405020304" pitchFamily="18" charset="0"/>
              </a:rPr>
              <a:t>Приоритетное</a:t>
            </a:r>
            <a: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2"/>
                </a:solidFill>
                <a:latin typeface="Liberation Serif" panose="02020603050405020304" pitchFamily="18" charset="0"/>
              </a:rPr>
              <a:t>право</a:t>
            </a:r>
            <a: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  <a:t> – безработные </a:t>
            </a:r>
            <a:r>
              <a:rPr lang="ru-RU" sz="1600" dirty="0" smtClean="0">
                <a:solidFill>
                  <a:schemeClr val="accent2"/>
                </a:solidFill>
                <a:latin typeface="Liberation Serif" panose="02020603050405020304" pitchFamily="18" charset="0"/>
              </a:rPr>
              <a:t>граждане  </a:t>
            </a:r>
            <a: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  <a:t>из числа испытывающих трудности в поиске работы </a:t>
            </a:r>
            <a:r>
              <a:rPr lang="ru-RU" sz="1600" dirty="0" smtClean="0">
                <a:solidFill>
                  <a:schemeClr val="accent2"/>
                </a:solidFill>
                <a:latin typeface="Liberation Serif" panose="02020603050405020304" pitchFamily="18" charset="0"/>
              </a:rPr>
              <a:t/>
            </a:r>
            <a:br>
              <a:rPr lang="ru-RU" sz="1600" dirty="0" smtClean="0">
                <a:solidFill>
                  <a:schemeClr val="accent2"/>
                </a:solidFill>
                <a:latin typeface="Liberation Serif" panose="02020603050405020304" pitchFamily="18" charset="0"/>
              </a:rPr>
            </a:br>
            <a:r>
              <a:rPr lang="ru-RU" sz="1600" dirty="0" smtClean="0">
                <a:solidFill>
                  <a:schemeClr val="accent2"/>
                </a:solidFill>
                <a:latin typeface="Liberation Serif" panose="02020603050405020304" pitchFamily="18" charset="0"/>
              </a:rPr>
              <a:t>(</a:t>
            </a:r>
            <a: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  <a:t>инвалиды; граждане </a:t>
            </a:r>
            <a:r>
              <a:rPr lang="ru-RU" sz="1600" dirty="0" err="1">
                <a:solidFill>
                  <a:schemeClr val="accent2"/>
                </a:solidFill>
                <a:latin typeface="Liberation Serif" panose="02020603050405020304" pitchFamily="18" charset="0"/>
              </a:rPr>
              <a:t>предпенсионного</a:t>
            </a:r>
            <a: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  <a:t> возраста; одинокие </a:t>
            </a:r>
            <a:b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</a:br>
            <a:r>
              <a:rPr lang="ru-RU" sz="1600" dirty="0">
                <a:solidFill>
                  <a:schemeClr val="accent2"/>
                </a:solidFill>
                <a:latin typeface="Liberation Serif" panose="02020603050405020304" pitchFamily="18" charset="0"/>
              </a:rPr>
              <a:t>и многодетные родители, воспитывающие несовершеннолетних детей и т.д.).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D719B83-680D-A848-9BA7-2FEA88A63B6B}"/>
              </a:ext>
            </a:extLst>
          </p:cNvPr>
          <p:cNvSpPr txBox="1"/>
          <p:nvPr/>
        </p:nvSpPr>
        <p:spPr>
          <a:xfrm>
            <a:off x="9156200" y="851372"/>
            <a:ext cx="2887424" cy="25442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19050" rtlCol="0" anchor="t">
            <a:spAutoFit/>
          </a:bodyPr>
          <a:lstStyle/>
          <a:p>
            <a:pPr algn="l"/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Размер субсидии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= МРОТ Х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 страховые взносы во внебюджетные фонды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Х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 районный коэффициент.</a:t>
            </a:r>
          </a:p>
          <a:p>
            <a:pPr algn="l"/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latin typeface="Liberation Serif" panose="02020603050405020304" pitchFamily="18" charset="0"/>
            </a:endParaRPr>
          </a:p>
          <a:p>
            <a:pPr defTabSz="0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В среднем на одного трудоустроенного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безработного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</a:br>
            <a:r>
              <a:rPr lang="ru-RU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Times New Roman" panose="02020603050405020304" pitchFamily="18" charset="0"/>
              </a:rPr>
              <a:t>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 </a:t>
            </a:r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50 тыс. руб.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23EA320-565F-5A45-9EDC-E6C3C3356340}"/>
              </a:ext>
            </a:extLst>
          </p:cNvPr>
          <p:cNvSpPr txBox="1"/>
          <p:nvPr/>
        </p:nvSpPr>
        <p:spPr>
          <a:xfrm>
            <a:off x="6091838" y="4008956"/>
            <a:ext cx="6100162" cy="11592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19050" rtlCol="0" anchor="ctr">
            <a:spAutoFit/>
          </a:bodyPr>
          <a:lstStyle/>
          <a:p>
            <a:pPr algn="just"/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Периоды выплаты</a:t>
            </a:r>
            <a:r>
              <a:rPr lang="ru-RU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: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МРОТ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– через месяц после трудоустройства;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МРОТ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– через три месяца после трудоустройства;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МРОТ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– еще через три месяца после трудоустройства.</a:t>
            </a:r>
          </a:p>
        </p:txBody>
      </p:sp>
      <p:sp>
        <p:nvSpPr>
          <p:cNvPr id="22" name="договоры  с центрами обучения">
            <a:extLst>
              <a:ext uri="{FF2B5EF4-FFF2-40B4-BE49-F238E27FC236}">
                <a16:creationId xmlns="" xmlns:a16="http://schemas.microsoft.com/office/drawing/2014/main" id="{6DAB5196-9371-4E48-B2DF-25B003390759}"/>
              </a:ext>
            </a:extLst>
          </p:cNvPr>
          <p:cNvSpPr txBox="1"/>
          <p:nvPr/>
        </p:nvSpPr>
        <p:spPr>
          <a:xfrm>
            <a:off x="6145478" y="5411282"/>
            <a:ext cx="6046521" cy="1159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l"/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Показатель результативности:</a:t>
            </a:r>
          </a:p>
          <a:p>
            <a:pPr algn="l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сохранение работодателем занятости на 15 декабря 2021 года не менее 80% от численности трудоустроенных безработных.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  <a:latin typeface="Liberation Serif" panose="02020603050405020304" pitchFamily="18" charset="0"/>
              <a:ea typeface="Helvetica Neue Medium"/>
              <a:cs typeface="Helvetica Neue Medium"/>
            </a:endParaRPr>
          </a:p>
        </p:txBody>
      </p:sp>
      <p:sp>
        <p:nvSpPr>
          <p:cNvPr id="23" name="договоры  с центрами обучения">
            <a:extLst>
              <a:ext uri="{FF2B5EF4-FFF2-40B4-BE49-F238E27FC236}">
                <a16:creationId xmlns="" xmlns:a16="http://schemas.microsoft.com/office/drawing/2014/main" id="{347CBC2C-3D2E-2F40-AB45-61E1E4E4DE2C}"/>
              </a:ext>
            </a:extLst>
          </p:cNvPr>
          <p:cNvSpPr txBox="1"/>
          <p:nvPr/>
        </p:nvSpPr>
        <p:spPr>
          <a:xfrm>
            <a:off x="408660" y="3897407"/>
            <a:ext cx="5736819" cy="2805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just">
              <a:spcAft>
                <a:spcPts val="300"/>
              </a:spcAft>
            </a:pPr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</a:rPr>
              <a:t>Условия для работодателей: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не является заемщиком по программе ФОТ 3.0;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отсутствие задолженности по заработной плате;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отсутствие задолженности по уплате налогов, сборов, страховых взносов, пеней, штрафов и процентов;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трудоустройство безработных граждан на условиях полного рабочего дня;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выплата заработной платы трудоустроенным безработным гражданам в размере не ниже МРОТ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.</a:t>
            </a:r>
          </a:p>
          <a:p>
            <a:pPr marL="139700" indent="-1397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н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аправление заявления (</a:t>
            </a:r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срок –до 1 ноября </a:t>
            </a:r>
            <a:r>
              <a:rPr lang="ru-RU" b="1" dirty="0" smtClean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2021 </a:t>
            </a:r>
            <a:r>
              <a:rPr lang="ru-RU" b="1" dirty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года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iberation Serif" panose="02020603050405020304" pitchFamily="18" charset="0"/>
              </a:rPr>
              <a:t>)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Liberation Serif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2D11DAE-AE94-D64E-8725-D7875EEB770B}"/>
              </a:ext>
            </a:extLst>
          </p:cNvPr>
          <p:cNvSpPr/>
          <p:nvPr/>
        </p:nvSpPr>
        <p:spPr>
          <a:xfrm>
            <a:off x="6611222" y="811616"/>
            <a:ext cx="1788763" cy="1523494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pPr algn="l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Численность участников 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Liberation Serif" panose="02020603050405020304" pitchFamily="18" charset="0"/>
              <a:ea typeface="Helvetica Neue Medium"/>
              <a:cs typeface="Helvetica Neue Medium"/>
            </a:endParaRPr>
          </a:p>
          <a:p>
            <a:r>
              <a:rPr lang="ru-RU" sz="2000" b="1" dirty="0" smtClean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9 706 </a:t>
            </a:r>
            <a:r>
              <a:rPr lang="ru-RU" sz="2000" dirty="0" smtClean="0">
                <a:solidFill>
                  <a:schemeClr val="accent1"/>
                </a:solidFill>
                <a:latin typeface="Liberation Serif" panose="02020603050405020304" pitchFamily="18" charset="0"/>
                <a:ea typeface="Helvetica Neue Medium"/>
                <a:cs typeface="Helvetica Neue Medium"/>
              </a:rPr>
              <a:t>безработных граждан</a:t>
            </a:r>
            <a:endParaRPr lang="ru-RU" dirty="0">
              <a:solidFill>
                <a:schemeClr val="accent1"/>
              </a:solidFill>
              <a:latin typeface="Liberation Serif" panose="02020603050405020304" pitchFamily="18" charset="0"/>
              <a:ea typeface="Helvetica Neue Medium"/>
              <a:cs typeface="Helvetica Neue Medium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ADF25700-3C3B-784E-B133-FA4DC33F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61018" y="969588"/>
            <a:ext cx="379003" cy="390150"/>
          </a:xfrm>
          <a:prstGeom prst="rect">
            <a:avLst/>
          </a:prstGeom>
        </p:spPr>
      </p:pic>
      <p:pic>
        <p:nvPicPr>
          <p:cNvPr id="15" name="Graphic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A9244C1A-9FC1-CE49-BFE2-795BC67D613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xmlns:lc="http://schemas.openxmlformats.org/drawingml/2006/lockedCanvas" r:embed="rId4"/>
              </a:ext>
            </a:extLst>
          </a:blip>
          <a:stretch>
            <a:fillRect/>
          </a:stretch>
        </p:blipFill>
        <p:spPr>
          <a:xfrm>
            <a:off x="8489824" y="969588"/>
            <a:ext cx="566231" cy="39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182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297</Words>
  <Application>Microsoft Office PowerPoint</Application>
  <PresentationFormat>Широкоэкранный</PresentationFormat>
  <Paragraphs>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Helvetica Neue Medium</vt:lpstr>
      <vt:lpstr>Liberation Serif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Неживых Ольга Вячеславовна</dc:creator>
  <cp:lastModifiedBy>Рулева Ольга Анатольевна</cp:lastModifiedBy>
  <cp:revision>18</cp:revision>
  <cp:lastPrinted>2021-03-16T10:33:29Z</cp:lastPrinted>
  <dcterms:created xsi:type="dcterms:W3CDTF">2021-03-16T08:30:16Z</dcterms:created>
  <dcterms:modified xsi:type="dcterms:W3CDTF">2021-03-23T06:04:59Z</dcterms:modified>
</cp:coreProperties>
</file>